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4" r:id="rId17"/>
    <p:sldId id="275" r:id="rId18"/>
  </p:sldIdLst>
  <p:sldSz cx="18288000" cy="10287000"/>
  <p:notesSz cx="6858000" cy="9144000"/>
  <p:embeddedFontLst>
    <p:embeddedFont>
      <p:font typeface="Archivo Narrow" panose="020B0604020202020204" charset="0"/>
      <p:regular r:id="rId19"/>
    </p:embeddedFont>
    <p:embeddedFont>
      <p:font typeface="Archivo Narrow Bold" panose="020B0604020202020204" charset="0"/>
      <p:regular r:id="rId20"/>
    </p:embeddedFont>
    <p:embeddedFont>
      <p:font typeface="Poppins Bold" panose="020B0604020202020204" charset="0"/>
      <p:regular r:id="rId21"/>
    </p:embeddedFont>
    <p:embeddedFont>
      <p:font typeface="Poppins Medium" panose="00000600000000000000" pitchFamily="2" charset="0"/>
      <p:regular r:id="rId22"/>
      <p:italic r:id="rId23"/>
    </p:embeddedFont>
    <p:embeddedFont>
      <p:font typeface="Poppins Semi-Bold" panose="020B0604020202020204" charset="0"/>
      <p:regular r:id="rId24"/>
    </p:embeddedFont>
    <p:embeddedFont>
      <p:font typeface="Times New Roman Bold" panose="02020803070505020304" pitchFamily="18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46226A4D-5DF0-B33B-EA30-C9501DE83429}"/>
              </a:ext>
            </a:extLst>
          </p:cNvPr>
          <p:cNvSpPr/>
          <p:nvPr/>
        </p:nvSpPr>
        <p:spPr>
          <a:xfrm>
            <a:off x="15944783" y="510920"/>
            <a:ext cx="1978248" cy="1882999"/>
          </a:xfrm>
          <a:custGeom>
            <a:avLst/>
            <a:gdLst/>
            <a:ahLst/>
            <a:cxnLst/>
            <a:rect l="l" t="t" r="r" b="b"/>
            <a:pathLst>
              <a:path w="1978248" h="1882999">
                <a:moveTo>
                  <a:pt x="0" y="0"/>
                </a:moveTo>
                <a:lnTo>
                  <a:pt x="1978247" y="0"/>
                </a:lnTo>
                <a:lnTo>
                  <a:pt x="1978247" y="1882999"/>
                </a:lnTo>
                <a:lnTo>
                  <a:pt x="0" y="1882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838BBAC1-FCFA-F0E5-3739-2FF5C8CA7F14}"/>
              </a:ext>
            </a:extLst>
          </p:cNvPr>
          <p:cNvSpPr/>
          <p:nvPr/>
        </p:nvSpPr>
        <p:spPr>
          <a:xfrm>
            <a:off x="439361" y="510920"/>
            <a:ext cx="1957833" cy="1944781"/>
          </a:xfrm>
          <a:custGeom>
            <a:avLst/>
            <a:gdLst/>
            <a:ahLst/>
            <a:cxnLst/>
            <a:rect l="l" t="t" r="r" b="b"/>
            <a:pathLst>
              <a:path w="1957833" h="1944781">
                <a:moveTo>
                  <a:pt x="0" y="0"/>
                </a:moveTo>
                <a:lnTo>
                  <a:pt x="1957833" y="0"/>
                </a:lnTo>
                <a:lnTo>
                  <a:pt x="1957833" y="1944781"/>
                </a:lnTo>
                <a:lnTo>
                  <a:pt x="0" y="1944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2F98776-E726-0C32-DF0F-B23200AA934C}"/>
              </a:ext>
            </a:extLst>
          </p:cNvPr>
          <p:cNvSpPr txBox="1"/>
          <p:nvPr/>
        </p:nvSpPr>
        <p:spPr>
          <a:xfrm>
            <a:off x="-100567" y="2966399"/>
            <a:ext cx="17848639" cy="176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</a:pPr>
            <a:r>
              <a:rPr lang="en-US" sz="4800" dirty="0">
                <a:solidFill>
                  <a:srgbClr val="000000"/>
                </a:solidFill>
                <a:latin typeface="Poppins Bold"/>
              </a:rPr>
              <a:t>AQUASAVE APP:</a:t>
            </a:r>
            <a:r>
              <a:rPr lang="en-US" sz="4800" dirty="0">
                <a:solidFill>
                  <a:srgbClr val="43A5FF"/>
                </a:solidFill>
                <a:latin typeface="Poppins Bold"/>
              </a:rPr>
              <a:t> EMPOWERING SUSTAINABLE </a:t>
            </a:r>
          </a:p>
          <a:p>
            <a:pPr algn="ctr">
              <a:lnSpc>
                <a:spcPts val="7130"/>
              </a:lnSpc>
            </a:pPr>
            <a:r>
              <a:rPr lang="en-US" sz="4800" dirty="0">
                <a:solidFill>
                  <a:srgbClr val="43A5FF"/>
                </a:solidFill>
                <a:latin typeface="Poppins Bold"/>
              </a:rPr>
              <a:t>WATER USAGE THROUGH DIGITAL INNOVATION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BFA1E39-844E-3278-6476-40809C3996DB}"/>
              </a:ext>
            </a:extLst>
          </p:cNvPr>
          <p:cNvSpPr txBox="1"/>
          <p:nvPr/>
        </p:nvSpPr>
        <p:spPr>
          <a:xfrm>
            <a:off x="11125200" y="6219540"/>
            <a:ext cx="6934200" cy="4064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3943" dirty="0">
                <a:solidFill>
                  <a:srgbClr val="000000"/>
                </a:solidFill>
                <a:latin typeface="Times New Roman Bold"/>
              </a:rPr>
              <a:t>PRESENTED by:</a:t>
            </a:r>
            <a:r>
              <a:rPr lang="en-US" sz="3943" dirty="0">
                <a:solidFill>
                  <a:srgbClr val="000000"/>
                </a:solidFill>
                <a:latin typeface="Times New Roman"/>
              </a:rPr>
              <a:t>                                                                                         </a:t>
            </a:r>
            <a:r>
              <a:rPr lang="en-US" sz="3170" dirty="0">
                <a:solidFill>
                  <a:srgbClr val="000000"/>
                </a:solidFill>
                <a:latin typeface="Times New Roman"/>
              </a:rPr>
              <a:t>J. ANTONY JAYANELSON(20202003)</a:t>
            </a:r>
          </a:p>
          <a:p>
            <a:pPr>
              <a:lnSpc>
                <a:spcPts val="5520"/>
              </a:lnSpc>
            </a:pPr>
            <a:r>
              <a:rPr lang="en-US" sz="3170" dirty="0">
                <a:solidFill>
                  <a:srgbClr val="000000"/>
                </a:solidFill>
                <a:latin typeface="Times New Roman"/>
              </a:rPr>
              <a:t>K. DHIVYA PRIYA(20202015)</a:t>
            </a:r>
          </a:p>
          <a:p>
            <a:pPr>
              <a:lnSpc>
                <a:spcPts val="5520"/>
              </a:lnSpc>
            </a:pPr>
            <a:r>
              <a:rPr lang="en-US" sz="3170" dirty="0">
                <a:solidFill>
                  <a:srgbClr val="000000"/>
                </a:solidFill>
                <a:latin typeface="Times New Roman"/>
              </a:rPr>
              <a:t>S.VIKRAM RAJA(20202060)</a:t>
            </a:r>
          </a:p>
          <a:p>
            <a:pPr>
              <a:lnSpc>
                <a:spcPts val="5520"/>
              </a:lnSpc>
            </a:pPr>
            <a:r>
              <a:rPr lang="en-US" sz="3170" dirty="0">
                <a:solidFill>
                  <a:srgbClr val="000000"/>
                </a:solidFill>
                <a:latin typeface="Times New Roman"/>
              </a:rPr>
              <a:t>Final Year - IT</a:t>
            </a:r>
          </a:p>
          <a:p>
            <a:pPr>
              <a:lnSpc>
                <a:spcPts val="4584"/>
              </a:lnSpc>
            </a:pPr>
            <a:r>
              <a:rPr lang="en-US" sz="3170" dirty="0">
                <a:solidFill>
                  <a:srgbClr val="000000"/>
                </a:solidFill>
                <a:latin typeface="Times New Roman"/>
              </a:rPr>
              <a:t>Paavai Engineering College.                     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53EC0D3-AD7B-5180-ACBE-3DD2F3125F9A}"/>
              </a:ext>
            </a:extLst>
          </p:cNvPr>
          <p:cNvSpPr txBox="1"/>
          <p:nvPr/>
        </p:nvSpPr>
        <p:spPr>
          <a:xfrm>
            <a:off x="764558" y="6467670"/>
            <a:ext cx="8145133" cy="316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8"/>
              </a:lnSpc>
            </a:pPr>
            <a:r>
              <a:rPr lang="en-US" sz="3906" dirty="0">
                <a:solidFill>
                  <a:srgbClr val="000000"/>
                </a:solidFill>
                <a:latin typeface="Times New Roman Bold"/>
              </a:rPr>
              <a:t>GUIDED by:   </a:t>
            </a:r>
            <a:r>
              <a:rPr lang="en-US" sz="3906" dirty="0">
                <a:solidFill>
                  <a:srgbClr val="545454"/>
                </a:solidFill>
                <a:latin typeface="Times New Roman Bold"/>
              </a:rPr>
              <a:t>                                        </a:t>
            </a:r>
          </a:p>
          <a:p>
            <a:pPr>
              <a:lnSpc>
                <a:spcPts val="4909"/>
              </a:lnSpc>
            </a:pPr>
            <a:r>
              <a:rPr lang="en-US" sz="3506" dirty="0">
                <a:solidFill>
                  <a:srgbClr val="000000"/>
                </a:solidFill>
                <a:latin typeface="Times New Roman"/>
              </a:rPr>
              <a:t>DR.B.VENKATESAN, B.E.,M.E.,</a:t>
            </a:r>
            <a:r>
              <a:rPr lang="en-US" sz="3506" dirty="0" err="1">
                <a:solidFill>
                  <a:srgbClr val="000000"/>
                </a:solidFill>
                <a:latin typeface="Times New Roman"/>
              </a:rPr>
              <a:t>Ph.D</a:t>
            </a:r>
            <a:r>
              <a:rPr lang="en-US" sz="3506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>
              <a:lnSpc>
                <a:spcPts val="4909"/>
              </a:lnSpc>
            </a:pPr>
            <a:r>
              <a:rPr lang="en-US" sz="3506" dirty="0">
                <a:solidFill>
                  <a:srgbClr val="000000"/>
                </a:solidFill>
                <a:latin typeface="Times New Roman"/>
              </a:rPr>
              <a:t>Head of Department, </a:t>
            </a:r>
          </a:p>
          <a:p>
            <a:pPr>
              <a:lnSpc>
                <a:spcPts val="4909"/>
              </a:lnSpc>
            </a:pPr>
            <a:r>
              <a:rPr lang="en-US" sz="3506" dirty="0">
                <a:solidFill>
                  <a:srgbClr val="000000"/>
                </a:solidFill>
                <a:latin typeface="Times New Roman"/>
              </a:rPr>
              <a:t>Department of IT,</a:t>
            </a:r>
          </a:p>
          <a:p>
            <a:pPr>
              <a:lnSpc>
                <a:spcPts val="4909"/>
              </a:lnSpc>
            </a:pPr>
            <a:r>
              <a:rPr lang="en-US" sz="3506" dirty="0">
                <a:solidFill>
                  <a:srgbClr val="000000"/>
                </a:solidFill>
                <a:latin typeface="Times New Roman"/>
              </a:rPr>
              <a:t>Paavai Engineering College.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6E9DFD1-DD61-BA7E-86A1-30B1AEA2FE18}"/>
              </a:ext>
            </a:extLst>
          </p:cNvPr>
          <p:cNvSpPr txBox="1"/>
          <p:nvPr/>
        </p:nvSpPr>
        <p:spPr>
          <a:xfrm>
            <a:off x="2987835" y="-139254"/>
            <a:ext cx="12729608" cy="118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6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Archivo Narrow Bold"/>
              </a:rPr>
              <a:t>PAAVAI ENGINEERING COLLEGE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097C127-C2BA-2137-CF12-3EE3108A9BB5}"/>
              </a:ext>
            </a:extLst>
          </p:cNvPr>
          <p:cNvSpPr txBox="1"/>
          <p:nvPr/>
        </p:nvSpPr>
        <p:spPr>
          <a:xfrm>
            <a:off x="1569297" y="934533"/>
            <a:ext cx="14680787" cy="84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2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Archivo Narrow Bold"/>
              </a:rPr>
              <a:t>(AUTONOMOUS)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1FFE203-7FD9-81DD-FC63-7A14A1C83A15}"/>
              </a:ext>
            </a:extLst>
          </p:cNvPr>
          <p:cNvSpPr txBox="1"/>
          <p:nvPr/>
        </p:nvSpPr>
        <p:spPr>
          <a:xfrm>
            <a:off x="4343400" y="2006586"/>
            <a:ext cx="10889832" cy="643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Archivo Narrow Bold"/>
              </a:rPr>
              <a:t>DEPARTMENT OF INFORMATION TECHNOLOGY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8909FBE-D934-7D83-8CEE-1747137534C3}"/>
              </a:ext>
            </a:extLst>
          </p:cNvPr>
          <p:cNvSpPr txBox="1"/>
          <p:nvPr/>
        </p:nvSpPr>
        <p:spPr>
          <a:xfrm>
            <a:off x="5451370" y="5048250"/>
            <a:ext cx="6504470" cy="702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2"/>
              </a:lnSpc>
              <a:spcBef>
                <a:spcPct val="0"/>
              </a:spcBef>
            </a:pPr>
            <a:r>
              <a:rPr lang="en-US" sz="4301" dirty="0">
                <a:solidFill>
                  <a:srgbClr val="000000"/>
                </a:solidFill>
                <a:latin typeface="Archivo Narrow"/>
              </a:rPr>
              <a:t>MODEL REVIEW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80374C3-131F-2738-97D8-5D2F5D5E282A}"/>
              </a:ext>
            </a:extLst>
          </p:cNvPr>
          <p:cNvSpPr txBox="1"/>
          <p:nvPr/>
        </p:nvSpPr>
        <p:spPr>
          <a:xfrm>
            <a:off x="7187396" y="5758217"/>
            <a:ext cx="3272714" cy="688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2"/>
              </a:lnSpc>
              <a:spcBef>
                <a:spcPct val="0"/>
              </a:spcBef>
            </a:pPr>
            <a:r>
              <a:rPr lang="en-US" sz="4001" dirty="0">
                <a:solidFill>
                  <a:srgbClr val="000000"/>
                </a:solidFill>
                <a:latin typeface="Archivo Narrow"/>
              </a:rPr>
              <a:t>BATCH NO: 3</a:t>
            </a:r>
          </a:p>
        </p:txBody>
      </p:sp>
    </p:spTree>
    <p:extLst>
      <p:ext uri="{BB962C8B-B14F-4D97-AF65-F5344CB8AC3E}">
        <p14:creationId xmlns:p14="http://schemas.microsoft.com/office/powerpoint/2010/main" val="517393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37777" y="0"/>
            <a:ext cx="12812447" cy="10287000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909" r="-90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737777" y="0"/>
            <a:ext cx="12812447" cy="10287000"/>
            <a:chOff x="0" y="0"/>
            <a:chExt cx="7467600" cy="599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946" r="-9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915813" y="0"/>
            <a:ext cx="12348646" cy="10287000"/>
          </a:xfrm>
          <a:custGeom>
            <a:avLst/>
            <a:gdLst/>
            <a:ahLst/>
            <a:cxnLst/>
            <a:rect l="l" t="t" r="r" b="b"/>
            <a:pathLst>
              <a:path w="12348646" h="10287000">
                <a:moveTo>
                  <a:pt x="0" y="0"/>
                </a:moveTo>
                <a:lnTo>
                  <a:pt x="12348646" y="0"/>
                </a:lnTo>
                <a:lnTo>
                  <a:pt x="123486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20" b="-100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849780" y="3710883"/>
            <a:ext cx="11796241" cy="52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323232"/>
                </a:solidFill>
                <a:latin typeface="Poppins Semi-Bold"/>
              </a:rPr>
              <a:t>Check </a:t>
            </a:r>
            <a:r>
              <a:rPr lang="en-US" sz="4500">
                <a:solidFill>
                  <a:srgbClr val="43A5FF"/>
                </a:solidFill>
                <a:latin typeface="Poppins Semi-Bold"/>
              </a:rPr>
              <a:t>Product Water Footprints</a:t>
            </a:r>
          </a:p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43A5FF"/>
                </a:solidFill>
                <a:latin typeface="Poppins Semi-Bold"/>
              </a:rPr>
              <a:t>Learn</a:t>
            </a:r>
            <a:r>
              <a:rPr lang="en-US" sz="4500">
                <a:solidFill>
                  <a:srgbClr val="323232"/>
                </a:solidFill>
                <a:latin typeface="Poppins Semi-Bold"/>
              </a:rPr>
              <a:t> About Water Conservation</a:t>
            </a:r>
          </a:p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43A5FF"/>
                </a:solidFill>
                <a:latin typeface="Poppins Semi-Bold"/>
              </a:rPr>
              <a:t>Community</a:t>
            </a:r>
            <a:r>
              <a:rPr lang="en-US" sz="4500">
                <a:solidFill>
                  <a:srgbClr val="323232"/>
                </a:solidFill>
                <a:latin typeface="Poppins Semi-Bold"/>
              </a:rPr>
              <a:t> Engagement</a:t>
            </a:r>
          </a:p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323232"/>
                </a:solidFill>
                <a:latin typeface="Poppins Semi-Bold"/>
              </a:rPr>
              <a:t>Get </a:t>
            </a:r>
            <a:r>
              <a:rPr lang="en-US" sz="4500">
                <a:solidFill>
                  <a:srgbClr val="43A5FF"/>
                </a:solidFill>
                <a:latin typeface="Poppins Semi-Bold"/>
              </a:rPr>
              <a:t>Location-Based</a:t>
            </a:r>
            <a:r>
              <a:rPr lang="en-US" sz="4500">
                <a:solidFill>
                  <a:srgbClr val="323232"/>
                </a:solidFill>
                <a:latin typeface="Poppins Semi-Bold"/>
              </a:rPr>
              <a:t> Suggestions</a:t>
            </a:r>
          </a:p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43A5FF"/>
                </a:solidFill>
                <a:latin typeface="Poppins Semi-Bold"/>
              </a:rPr>
              <a:t>Feedback</a:t>
            </a:r>
            <a:r>
              <a:rPr lang="en-US" sz="4500">
                <a:solidFill>
                  <a:srgbClr val="323232"/>
                </a:solidFill>
                <a:latin typeface="Poppins Semi-Bold"/>
              </a:rPr>
              <a:t> and Improvement Loop</a:t>
            </a:r>
          </a:p>
          <a:p>
            <a:pPr>
              <a:lnSpc>
                <a:spcPts val="5850"/>
              </a:lnSpc>
            </a:pPr>
            <a:endParaRPr lang="en-US" sz="4500">
              <a:solidFill>
                <a:srgbClr val="323232"/>
              </a:solidFill>
              <a:latin typeface="Poppins Semi-Bold"/>
            </a:endParaRPr>
          </a:p>
          <a:p>
            <a:pPr>
              <a:lnSpc>
                <a:spcPts val="5850"/>
              </a:lnSpc>
            </a:pPr>
            <a:endParaRPr lang="en-US" sz="4500">
              <a:solidFill>
                <a:srgbClr val="323232"/>
              </a:solidFill>
              <a:latin typeface="Poppins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49780" y="1779204"/>
            <a:ext cx="6503999" cy="94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6500">
                <a:solidFill>
                  <a:srgbClr val="43A5FF"/>
                </a:solidFill>
                <a:latin typeface="Poppins Bold"/>
              </a:rPr>
              <a:t>KEY FEATURES</a:t>
            </a:r>
          </a:p>
        </p:txBody>
      </p:sp>
      <p:sp>
        <p:nvSpPr>
          <p:cNvPr id="5" name="Freeform 5"/>
          <p:cNvSpPr/>
          <p:nvPr/>
        </p:nvSpPr>
        <p:spPr>
          <a:xfrm>
            <a:off x="16689515" y="0"/>
            <a:ext cx="1598485" cy="1598485"/>
          </a:xfrm>
          <a:custGeom>
            <a:avLst/>
            <a:gdLst/>
            <a:ahLst/>
            <a:cxnLst/>
            <a:rect l="l" t="t" r="r" b="b"/>
            <a:pathLst>
              <a:path w="1598485" h="1598485">
                <a:moveTo>
                  <a:pt x="0" y="0"/>
                </a:moveTo>
                <a:lnTo>
                  <a:pt x="1598485" y="0"/>
                </a:lnTo>
                <a:lnTo>
                  <a:pt x="1598485" y="1598485"/>
                </a:lnTo>
                <a:lnTo>
                  <a:pt x="0" y="15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74024" y="1028700"/>
            <a:ext cx="8739951" cy="8739951"/>
          </a:xfrm>
          <a:custGeom>
            <a:avLst/>
            <a:gdLst/>
            <a:ahLst/>
            <a:cxnLst/>
            <a:rect l="l" t="t" r="r" b="b"/>
            <a:pathLst>
              <a:path w="8739951" h="8739951">
                <a:moveTo>
                  <a:pt x="0" y="0"/>
                </a:moveTo>
                <a:lnTo>
                  <a:pt x="8739952" y="0"/>
                </a:lnTo>
                <a:lnTo>
                  <a:pt x="8739952" y="8739951"/>
                </a:lnTo>
                <a:lnTo>
                  <a:pt x="0" y="8739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505999" y="8804275"/>
            <a:ext cx="9276001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6500">
                <a:solidFill>
                  <a:srgbClr val="000000"/>
                </a:solidFill>
                <a:latin typeface="Poppins Bold"/>
              </a:rPr>
              <a:t>IMPACT ON SOCIETY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30897" y="5613992"/>
            <a:ext cx="645710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EFE"/>
                </a:solidFill>
                <a:latin typeface="Poppins Semi-Bold"/>
              </a:rPr>
              <a:t>Empowering </a:t>
            </a: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Individuals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15449" y="161925"/>
            <a:ext cx="645710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Water 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EFE"/>
                </a:solidFill>
                <a:latin typeface="Poppins Semi-Bold"/>
              </a:rPr>
              <a:t>Conservation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0705" y="2898072"/>
            <a:ext cx="645710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Community</a:t>
            </a:r>
            <a:r>
              <a:rPr lang="en-US" sz="4500">
                <a:solidFill>
                  <a:srgbClr val="FFFEFE"/>
                </a:solidFill>
                <a:latin typeface="Poppins Semi-Bold"/>
              </a:rPr>
              <a:t> </a:t>
            </a:r>
          </a:p>
          <a:p>
            <a:pPr algn="r">
              <a:lnSpc>
                <a:spcPts val="6299"/>
              </a:lnSpc>
            </a:pPr>
            <a:r>
              <a:rPr lang="en-US" sz="4500">
                <a:solidFill>
                  <a:srgbClr val="FFFEFE"/>
                </a:solidFill>
                <a:latin typeface="Poppins Semi-Bold"/>
              </a:rPr>
              <a:t>Awareness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0094" y="2898072"/>
            <a:ext cx="645710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FFFEFE"/>
                </a:solidFill>
                <a:latin typeface="Poppins Semi-Bold"/>
              </a:rPr>
              <a:t>Educational </a:t>
            </a:r>
          </a:p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Tool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60406" y="5613992"/>
            <a:ext cx="645710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Data-Driven</a:t>
            </a:r>
            <a:r>
              <a:rPr lang="en-US" sz="4500">
                <a:solidFill>
                  <a:srgbClr val="FFFEFE"/>
                </a:solidFill>
                <a:latin typeface="Poppins Semi-Bold"/>
              </a:rPr>
              <a:t> </a:t>
            </a:r>
          </a:p>
          <a:p>
            <a:pPr algn="r">
              <a:lnSpc>
                <a:spcPts val="6299"/>
              </a:lnSpc>
            </a:pPr>
            <a:r>
              <a:rPr lang="en-US" sz="4500">
                <a:solidFill>
                  <a:srgbClr val="FFFEFE"/>
                </a:solidFill>
                <a:latin typeface="Poppins Semi-Bold"/>
              </a:rPr>
              <a:t>Decision Making</a:t>
            </a:r>
          </a:p>
        </p:txBody>
      </p:sp>
      <p:sp>
        <p:nvSpPr>
          <p:cNvPr id="9" name="Freeform 9"/>
          <p:cNvSpPr/>
          <p:nvPr/>
        </p:nvSpPr>
        <p:spPr>
          <a:xfrm>
            <a:off x="16689515" y="0"/>
            <a:ext cx="1598485" cy="1598485"/>
          </a:xfrm>
          <a:custGeom>
            <a:avLst/>
            <a:gdLst/>
            <a:ahLst/>
            <a:cxnLst/>
            <a:rect l="l" t="t" r="r" b="b"/>
            <a:pathLst>
              <a:path w="1598485" h="1598485">
                <a:moveTo>
                  <a:pt x="0" y="0"/>
                </a:moveTo>
                <a:lnTo>
                  <a:pt x="1598485" y="0"/>
                </a:lnTo>
                <a:lnTo>
                  <a:pt x="1598485" y="1598485"/>
                </a:lnTo>
                <a:lnTo>
                  <a:pt x="0" y="15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43045" y="1213146"/>
            <a:ext cx="10170547" cy="8174778"/>
          </a:xfrm>
          <a:custGeom>
            <a:avLst/>
            <a:gdLst/>
            <a:ahLst/>
            <a:cxnLst/>
            <a:rect l="l" t="t" r="r" b="b"/>
            <a:pathLst>
              <a:path w="10170547" h="8174778">
                <a:moveTo>
                  <a:pt x="0" y="0"/>
                </a:moveTo>
                <a:lnTo>
                  <a:pt x="10170547" y="0"/>
                </a:lnTo>
                <a:lnTo>
                  <a:pt x="10170547" y="8174778"/>
                </a:lnTo>
                <a:lnTo>
                  <a:pt x="0" y="817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790" r="-22031" b="-2303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187869" y="3785173"/>
            <a:ext cx="3937518" cy="393751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3E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50218" y="4851400"/>
            <a:ext cx="4612820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4000">
                <a:solidFill>
                  <a:srgbClr val="FFFFFF"/>
                </a:solidFill>
                <a:latin typeface="Poppins Bold"/>
              </a:rPr>
              <a:t>CHANGING </a:t>
            </a:r>
          </a:p>
          <a:p>
            <a:pPr algn="ctr">
              <a:lnSpc>
                <a:spcPts val="4600"/>
              </a:lnSpc>
            </a:pPr>
            <a:r>
              <a:rPr lang="en-US" sz="4000">
                <a:solidFill>
                  <a:srgbClr val="FFFFFF"/>
                </a:solidFill>
                <a:latin typeface="Poppins Bold"/>
              </a:rPr>
              <a:t>THE </a:t>
            </a:r>
          </a:p>
          <a:p>
            <a:pPr algn="ctr">
              <a:lnSpc>
                <a:spcPts val="4600"/>
              </a:lnSpc>
            </a:pPr>
            <a:r>
              <a:rPr lang="en-US" sz="4000">
                <a:solidFill>
                  <a:srgbClr val="FFFFFF"/>
                </a:solidFill>
                <a:latin typeface="Poppins Bold"/>
              </a:rPr>
              <a:t>WORLD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52517" y="7598866"/>
            <a:ext cx="8407074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43A5FF"/>
                </a:solidFill>
                <a:latin typeface="Poppins Semi-Bold"/>
              </a:rPr>
              <a:t>Environmental </a:t>
            </a:r>
            <a:r>
              <a:rPr lang="en-US" sz="4500">
                <a:solidFill>
                  <a:srgbClr val="000000"/>
                </a:solidFill>
                <a:latin typeface="Poppins Semi-Bold"/>
              </a:rPr>
              <a:t>Stewardship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15449" y="1282700"/>
            <a:ext cx="645710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43A5FF"/>
                </a:solidFill>
                <a:latin typeface="Poppins Semi-Bold"/>
              </a:rPr>
              <a:t>Global </a:t>
            </a:r>
            <a:r>
              <a:rPr lang="en-US" sz="4500">
                <a:solidFill>
                  <a:srgbClr val="000000"/>
                </a:solidFill>
                <a:latin typeface="Poppins Semi-Bold"/>
              </a:rPr>
              <a:t>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99717" y="2695575"/>
            <a:ext cx="645710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Tech-Driven</a:t>
            </a:r>
            <a:r>
              <a:rPr lang="en-US" sz="4500">
                <a:solidFill>
                  <a:srgbClr val="43A5FF"/>
                </a:solidFill>
                <a:latin typeface="Poppins Semi-Bold"/>
              </a:rPr>
              <a:t> 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7502" y="4375150"/>
            <a:ext cx="685288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43A5FF"/>
                </a:solidFill>
                <a:latin typeface="Poppins Semi-Bold"/>
              </a:rPr>
              <a:t>Adaptable </a:t>
            </a:r>
            <a:r>
              <a:rPr lang="en-US" sz="4500">
                <a:solidFill>
                  <a:srgbClr val="000000"/>
                </a:solidFill>
                <a:latin typeface="Poppins Semi-Bold"/>
              </a:rPr>
              <a:t>Framework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7502" y="6054725"/>
            <a:ext cx="645710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oppins Semi-Bold"/>
              </a:rPr>
              <a:t>Inspiring</a:t>
            </a:r>
            <a:r>
              <a:rPr lang="en-US" sz="4500">
                <a:solidFill>
                  <a:srgbClr val="43A5FF"/>
                </a:solidFill>
                <a:latin typeface="Poppins Semi-Bold"/>
              </a:rPr>
              <a:t> Change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689515" y="0"/>
            <a:ext cx="1598485" cy="1598485"/>
          </a:xfrm>
          <a:custGeom>
            <a:avLst/>
            <a:gdLst/>
            <a:ahLst/>
            <a:cxnLst/>
            <a:rect l="l" t="t" r="r" b="b"/>
            <a:pathLst>
              <a:path w="1598485" h="1598485">
                <a:moveTo>
                  <a:pt x="0" y="0"/>
                </a:moveTo>
                <a:lnTo>
                  <a:pt x="1598485" y="0"/>
                </a:lnTo>
                <a:lnTo>
                  <a:pt x="1598485" y="1598485"/>
                </a:lnTo>
                <a:lnTo>
                  <a:pt x="0" y="15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719" y="3513777"/>
            <a:ext cx="11796241" cy="522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323232"/>
                </a:solidFill>
                <a:latin typeface="Poppins Semi-Bold"/>
              </a:rPr>
              <a:t>Track</a:t>
            </a:r>
            <a:r>
              <a:rPr lang="en-US" sz="4500">
                <a:solidFill>
                  <a:srgbClr val="FFFFFF"/>
                </a:solidFill>
                <a:latin typeface="Poppins Semi-Bold"/>
              </a:rPr>
              <a:t> Daily Water </a:t>
            </a:r>
            <a:r>
              <a:rPr lang="en-US" sz="4500">
                <a:solidFill>
                  <a:srgbClr val="323232"/>
                </a:solidFill>
                <a:latin typeface="Poppins Semi-Bold"/>
              </a:rPr>
              <a:t>Use</a:t>
            </a:r>
          </a:p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323232"/>
                </a:solidFill>
                <a:latin typeface="Poppins Semi-Bold"/>
              </a:rPr>
              <a:t>Set Water-Saving </a:t>
            </a:r>
            <a:r>
              <a:rPr lang="en-US" sz="4500">
                <a:solidFill>
                  <a:srgbClr val="FFFFFF"/>
                </a:solidFill>
                <a:latin typeface="Poppins Semi-Bold"/>
              </a:rPr>
              <a:t>Goals</a:t>
            </a:r>
          </a:p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Poppins Semi-Bold"/>
              </a:rPr>
              <a:t>Compare</a:t>
            </a:r>
            <a:r>
              <a:rPr lang="en-US" sz="4500">
                <a:solidFill>
                  <a:srgbClr val="323232"/>
                </a:solidFill>
                <a:latin typeface="Poppins Semi-Bold"/>
              </a:rPr>
              <a:t> Products</a:t>
            </a:r>
          </a:p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323232"/>
                </a:solidFill>
                <a:latin typeface="Poppins Semi-Bold"/>
              </a:rPr>
              <a:t>Localization</a:t>
            </a:r>
          </a:p>
          <a:p>
            <a:pPr marL="971550" lvl="1" indent="-485775">
              <a:lnSpc>
                <a:spcPts val="5850"/>
              </a:lnSpc>
              <a:buFont typeface="Arial"/>
              <a:buChar char="•"/>
            </a:pPr>
            <a:r>
              <a:rPr lang="en-US" sz="4500">
                <a:solidFill>
                  <a:srgbClr val="323232"/>
                </a:solidFill>
                <a:latin typeface="Poppins Semi-Bold"/>
              </a:rPr>
              <a:t>Integration with</a:t>
            </a:r>
            <a:r>
              <a:rPr lang="en-US" sz="4500">
                <a:solidFill>
                  <a:srgbClr val="FFFFFF"/>
                </a:solidFill>
                <a:latin typeface="Poppins Semi-Bold"/>
              </a:rPr>
              <a:t> Smart Devices</a:t>
            </a:r>
          </a:p>
          <a:p>
            <a:pPr>
              <a:lnSpc>
                <a:spcPts val="5850"/>
              </a:lnSpc>
            </a:pPr>
            <a:endParaRPr lang="en-US" sz="4500">
              <a:solidFill>
                <a:srgbClr val="FFFFFF"/>
              </a:solidFill>
              <a:latin typeface="Poppins Semi-Bold"/>
            </a:endParaRPr>
          </a:p>
          <a:p>
            <a:pPr>
              <a:lnSpc>
                <a:spcPts val="5850"/>
              </a:lnSpc>
            </a:pPr>
            <a:endParaRPr lang="en-US" sz="4500">
              <a:solidFill>
                <a:srgbClr val="FFFFFF"/>
              </a:solidFill>
              <a:latin typeface="Poppins Semi-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385829" y="1480926"/>
            <a:ext cx="7325149" cy="7325149"/>
          </a:xfrm>
          <a:custGeom>
            <a:avLst/>
            <a:gdLst/>
            <a:ahLst/>
            <a:cxnLst/>
            <a:rect l="l" t="t" r="r" b="b"/>
            <a:pathLst>
              <a:path w="7325149" h="7325149">
                <a:moveTo>
                  <a:pt x="0" y="0"/>
                </a:moveTo>
                <a:lnTo>
                  <a:pt x="7325148" y="0"/>
                </a:lnTo>
                <a:lnTo>
                  <a:pt x="7325148" y="7325148"/>
                </a:lnTo>
                <a:lnTo>
                  <a:pt x="0" y="7325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87719" y="1582098"/>
            <a:ext cx="11425897" cy="188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Poppins Bold"/>
              </a:rPr>
              <a:t>FUTURE ENHANCEMENTS</a:t>
            </a:r>
          </a:p>
          <a:p>
            <a:pPr>
              <a:lnSpc>
                <a:spcPts val="7475"/>
              </a:lnSpc>
            </a:pPr>
            <a:endParaRPr lang="en-US" sz="6499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689515" y="0"/>
            <a:ext cx="1598485" cy="1598485"/>
          </a:xfrm>
          <a:custGeom>
            <a:avLst/>
            <a:gdLst/>
            <a:ahLst/>
            <a:cxnLst/>
            <a:rect l="l" t="t" r="r" b="b"/>
            <a:pathLst>
              <a:path w="1598485" h="1598485">
                <a:moveTo>
                  <a:pt x="0" y="0"/>
                </a:moveTo>
                <a:lnTo>
                  <a:pt x="1598485" y="0"/>
                </a:lnTo>
                <a:lnTo>
                  <a:pt x="1598485" y="1598485"/>
                </a:lnTo>
                <a:lnTo>
                  <a:pt x="0" y="15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32152" y="433985"/>
            <a:ext cx="9419030" cy="9419030"/>
          </a:xfrm>
          <a:custGeom>
            <a:avLst/>
            <a:gdLst/>
            <a:ahLst/>
            <a:cxnLst/>
            <a:rect l="l" t="t" r="r" b="b"/>
            <a:pathLst>
              <a:path w="9419030" h="9419030">
                <a:moveTo>
                  <a:pt x="0" y="0"/>
                </a:moveTo>
                <a:lnTo>
                  <a:pt x="9419030" y="0"/>
                </a:lnTo>
                <a:lnTo>
                  <a:pt x="9419030" y="9419030"/>
                </a:lnTo>
                <a:lnTo>
                  <a:pt x="0" y="941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1066800"/>
            <a:ext cx="9225640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6500">
                <a:solidFill>
                  <a:srgbClr val="43A5FF"/>
                </a:solidFill>
                <a:latin typeface="Poppi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27706"/>
            <a:ext cx="10515600" cy="618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45"/>
              </a:lnSpc>
            </a:pPr>
            <a:r>
              <a:rPr lang="en-US" sz="3889">
                <a:solidFill>
                  <a:srgbClr val="43A5FF"/>
                </a:solidFill>
                <a:latin typeface="Poppins Semi-Bold"/>
              </a:rPr>
              <a:t>AquaSave App</a:t>
            </a:r>
            <a:r>
              <a:rPr lang="en-US" sz="3889">
                <a:solidFill>
                  <a:srgbClr val="000000"/>
                </a:solidFill>
                <a:latin typeface="Poppins Semi-Bold"/>
              </a:rPr>
              <a:t> stands as a powerful testament to the potential of </a:t>
            </a:r>
            <a:r>
              <a:rPr lang="en-US" sz="3889">
                <a:solidFill>
                  <a:srgbClr val="43A5FF"/>
                </a:solidFill>
                <a:latin typeface="Poppins Semi-Bold"/>
              </a:rPr>
              <a:t>digital innovation</a:t>
            </a:r>
            <a:r>
              <a:rPr lang="en-US" sz="3889">
                <a:solidFill>
                  <a:srgbClr val="000000"/>
                </a:solidFill>
                <a:latin typeface="Poppins Semi-Bold"/>
              </a:rPr>
              <a:t> in addressing </a:t>
            </a:r>
            <a:r>
              <a:rPr lang="en-US" sz="3889">
                <a:solidFill>
                  <a:srgbClr val="43A5FF"/>
                </a:solidFill>
                <a:latin typeface="Poppins Semi-Bold"/>
              </a:rPr>
              <a:t>critical environmental challenges</a:t>
            </a:r>
            <a:r>
              <a:rPr lang="en-US" sz="3889">
                <a:solidFill>
                  <a:srgbClr val="000000"/>
                </a:solidFill>
                <a:latin typeface="Poppins Semi-Bold"/>
              </a:rPr>
              <a:t>. By providing real-time data on water stress levels, promoting awareness, and empowering individuals to make sustainable choices, </a:t>
            </a:r>
            <a:r>
              <a:rPr lang="en-US" sz="3889">
                <a:solidFill>
                  <a:srgbClr val="43A5FF"/>
                </a:solidFill>
                <a:latin typeface="Poppins Semi-Bold"/>
              </a:rPr>
              <a:t>AquaSave</a:t>
            </a:r>
            <a:r>
              <a:rPr lang="en-US" sz="3889">
                <a:solidFill>
                  <a:srgbClr val="000000"/>
                </a:solidFill>
                <a:latin typeface="Poppins Semi-Bold"/>
              </a:rPr>
              <a:t> contributes significantly to the </a:t>
            </a:r>
            <a:r>
              <a:rPr lang="en-US" sz="3889">
                <a:solidFill>
                  <a:srgbClr val="43A5FF"/>
                </a:solidFill>
                <a:latin typeface="Poppins Semi-Bold"/>
              </a:rPr>
              <a:t>global mission of water conservation.</a:t>
            </a:r>
          </a:p>
        </p:txBody>
      </p:sp>
      <p:sp>
        <p:nvSpPr>
          <p:cNvPr id="5" name="Freeform 5"/>
          <p:cNvSpPr/>
          <p:nvPr/>
        </p:nvSpPr>
        <p:spPr>
          <a:xfrm>
            <a:off x="16689515" y="0"/>
            <a:ext cx="1598485" cy="1598485"/>
          </a:xfrm>
          <a:custGeom>
            <a:avLst/>
            <a:gdLst/>
            <a:ahLst/>
            <a:cxnLst/>
            <a:rect l="l" t="t" r="r" b="b"/>
            <a:pathLst>
              <a:path w="1598485" h="1598485">
                <a:moveTo>
                  <a:pt x="0" y="0"/>
                </a:moveTo>
                <a:lnTo>
                  <a:pt x="1598485" y="0"/>
                </a:lnTo>
                <a:lnTo>
                  <a:pt x="1598485" y="1598485"/>
                </a:lnTo>
                <a:lnTo>
                  <a:pt x="0" y="15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942968" y="303245"/>
            <a:ext cx="6637016" cy="6637016"/>
          </a:xfrm>
          <a:custGeom>
            <a:avLst/>
            <a:gdLst/>
            <a:ahLst/>
            <a:cxnLst/>
            <a:rect l="l" t="t" r="r" b="b"/>
            <a:pathLst>
              <a:path w="6637016" h="6637016">
                <a:moveTo>
                  <a:pt x="0" y="0"/>
                </a:moveTo>
                <a:lnTo>
                  <a:pt x="6637016" y="0"/>
                </a:lnTo>
                <a:lnTo>
                  <a:pt x="6637016" y="6637016"/>
                </a:lnTo>
                <a:lnTo>
                  <a:pt x="0" y="6637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978089" y="3621753"/>
            <a:ext cx="5636547" cy="5636547"/>
          </a:xfrm>
          <a:custGeom>
            <a:avLst/>
            <a:gdLst/>
            <a:ahLst/>
            <a:cxnLst/>
            <a:rect l="l" t="t" r="r" b="b"/>
            <a:pathLst>
              <a:path w="5636547" h="5636547">
                <a:moveTo>
                  <a:pt x="0" y="0"/>
                </a:moveTo>
                <a:lnTo>
                  <a:pt x="5636547" y="0"/>
                </a:lnTo>
                <a:lnTo>
                  <a:pt x="5636547" y="5636547"/>
                </a:lnTo>
                <a:lnTo>
                  <a:pt x="0" y="5636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327787" y="7400785"/>
            <a:ext cx="6931513" cy="185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</a:pPr>
            <a:r>
              <a:rPr lang="en-US" sz="7130">
                <a:solidFill>
                  <a:srgbClr val="000000"/>
                </a:solidFill>
                <a:latin typeface="Poppins Bold"/>
              </a:rPr>
              <a:t>THANK YOU</a:t>
            </a:r>
            <a:r>
              <a:rPr lang="en-US" sz="7130">
                <a:solidFill>
                  <a:srgbClr val="43A5FF"/>
                </a:solidFill>
                <a:latin typeface="Poppins Bold"/>
              </a:rPr>
              <a:t> </a:t>
            </a:r>
          </a:p>
          <a:p>
            <a:pPr algn="ctr">
              <a:lnSpc>
                <a:spcPts val="7130"/>
              </a:lnSpc>
            </a:pPr>
            <a:r>
              <a:rPr lang="en-US" sz="7130">
                <a:solidFill>
                  <a:srgbClr val="43A5FF"/>
                </a:solidFill>
                <a:latin typeface="Poppins Bold"/>
              </a:rPr>
              <a:t>ANY QUERIES?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488621"/>
            <a:ext cx="6931513" cy="185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0"/>
              </a:lnSpc>
            </a:pPr>
            <a:r>
              <a:rPr lang="en-US" sz="7130">
                <a:solidFill>
                  <a:srgbClr val="43A5FF"/>
                </a:solidFill>
                <a:latin typeface="Poppins Bold"/>
              </a:rPr>
              <a:t>SCAN ME</a:t>
            </a:r>
          </a:p>
          <a:p>
            <a:pPr algn="ctr">
              <a:lnSpc>
                <a:spcPts val="7130"/>
              </a:lnSpc>
            </a:pPr>
            <a:r>
              <a:rPr lang="en-US" sz="7130">
                <a:solidFill>
                  <a:srgbClr val="000000"/>
                </a:solidFill>
                <a:latin typeface="Poppins Bold"/>
              </a:rPr>
              <a:t>USE ME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777559"/>
          </a:xfrm>
          <a:custGeom>
            <a:avLst/>
            <a:gdLst/>
            <a:ahLst/>
            <a:cxnLst/>
            <a:rect l="l" t="t" r="r" b="b"/>
            <a:pathLst>
              <a:path w="18288000" h="3777559">
                <a:moveTo>
                  <a:pt x="0" y="0"/>
                </a:moveTo>
                <a:lnTo>
                  <a:pt x="18288000" y="0"/>
                </a:lnTo>
                <a:lnTo>
                  <a:pt x="18288000" y="3777559"/>
                </a:lnTo>
                <a:lnTo>
                  <a:pt x="0" y="377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241" b="-675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262673" y="4571441"/>
            <a:ext cx="7602116" cy="7602116"/>
          </a:xfrm>
          <a:custGeom>
            <a:avLst/>
            <a:gdLst/>
            <a:ahLst/>
            <a:cxnLst/>
            <a:rect l="l" t="t" r="r" b="b"/>
            <a:pathLst>
              <a:path w="7602116" h="7602116">
                <a:moveTo>
                  <a:pt x="0" y="0"/>
                </a:moveTo>
                <a:lnTo>
                  <a:pt x="7602116" y="0"/>
                </a:lnTo>
                <a:lnTo>
                  <a:pt x="7602116" y="7602117"/>
                </a:lnTo>
                <a:lnTo>
                  <a:pt x="0" y="7602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114732" y="4174890"/>
            <a:ext cx="7217229" cy="7217229"/>
          </a:xfrm>
          <a:custGeom>
            <a:avLst/>
            <a:gdLst/>
            <a:ahLst/>
            <a:cxnLst/>
            <a:rect l="l" t="t" r="r" b="b"/>
            <a:pathLst>
              <a:path w="7217229" h="7217229">
                <a:moveTo>
                  <a:pt x="0" y="0"/>
                </a:moveTo>
                <a:lnTo>
                  <a:pt x="7217229" y="0"/>
                </a:lnTo>
                <a:lnTo>
                  <a:pt x="7217229" y="7217229"/>
                </a:lnTo>
                <a:lnTo>
                  <a:pt x="0" y="7217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15881868" y="9163050"/>
            <a:ext cx="1616995" cy="0"/>
          </a:xfrm>
          <a:prstGeom prst="line">
            <a:avLst/>
          </a:prstGeom>
          <a:ln w="190500" cap="flat">
            <a:solidFill>
              <a:srgbClr val="25251C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212063" y="5797348"/>
            <a:ext cx="5232141" cy="357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 dirty="0">
                <a:solidFill>
                  <a:srgbClr val="FFFEFE"/>
                </a:solidFill>
                <a:latin typeface="Poppins Bold"/>
              </a:rPr>
              <a:t>WHAT MAKES US TO </a:t>
            </a:r>
            <a:r>
              <a:rPr lang="en-US" sz="6999" dirty="0">
                <a:solidFill>
                  <a:srgbClr val="000000"/>
                </a:solidFill>
                <a:latin typeface="Poppins Bold"/>
              </a:rPr>
              <a:t>THINK ABOUT IT?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65798" y="6951655"/>
            <a:ext cx="5232141" cy="180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FFFEFE"/>
                </a:solidFill>
                <a:latin typeface="Poppins Bold"/>
              </a:rPr>
              <a:t>WHAT WE </a:t>
            </a:r>
            <a:r>
              <a:rPr lang="en-US" sz="6999">
                <a:solidFill>
                  <a:srgbClr val="000000"/>
                </a:solidFill>
                <a:latin typeface="Poppins Bold"/>
              </a:rPr>
              <a:t>MADE</a:t>
            </a:r>
          </a:p>
        </p:txBody>
      </p:sp>
      <p:sp>
        <p:nvSpPr>
          <p:cNvPr id="8" name="Freeform 8"/>
          <p:cNvSpPr/>
          <p:nvPr/>
        </p:nvSpPr>
        <p:spPr>
          <a:xfrm>
            <a:off x="16689515" y="0"/>
            <a:ext cx="1598485" cy="1598485"/>
          </a:xfrm>
          <a:custGeom>
            <a:avLst/>
            <a:gdLst/>
            <a:ahLst/>
            <a:cxnLst/>
            <a:rect l="l" t="t" r="r" b="b"/>
            <a:pathLst>
              <a:path w="1598485" h="1598485">
                <a:moveTo>
                  <a:pt x="0" y="0"/>
                </a:moveTo>
                <a:lnTo>
                  <a:pt x="1598485" y="0"/>
                </a:lnTo>
                <a:lnTo>
                  <a:pt x="1598485" y="1598485"/>
                </a:lnTo>
                <a:lnTo>
                  <a:pt x="0" y="1598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430181" y="-6374618"/>
            <a:ext cx="10287000" cy="23036235"/>
          </a:xfrm>
          <a:custGeom>
            <a:avLst/>
            <a:gdLst/>
            <a:ahLst/>
            <a:cxnLst/>
            <a:rect l="l" t="t" r="r" b="b"/>
            <a:pathLst>
              <a:path w="10287000" h="23036235">
                <a:moveTo>
                  <a:pt x="0" y="0"/>
                </a:moveTo>
                <a:lnTo>
                  <a:pt x="10287000" y="0"/>
                </a:lnTo>
                <a:lnTo>
                  <a:pt x="10287000" y="23036236"/>
                </a:lnTo>
                <a:lnTo>
                  <a:pt x="0" y="2303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 l="-61967" r="-6196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689515" y="0"/>
            <a:ext cx="1598485" cy="1598485"/>
          </a:xfrm>
          <a:custGeom>
            <a:avLst/>
            <a:gdLst/>
            <a:ahLst/>
            <a:cxnLst/>
            <a:rect l="l" t="t" r="r" b="b"/>
            <a:pathLst>
              <a:path w="1598485" h="1598485">
                <a:moveTo>
                  <a:pt x="0" y="0"/>
                </a:moveTo>
                <a:lnTo>
                  <a:pt x="1598485" y="0"/>
                </a:lnTo>
                <a:lnTo>
                  <a:pt x="1598485" y="1598485"/>
                </a:lnTo>
                <a:lnTo>
                  <a:pt x="0" y="1598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Sih'23 - aquasave app- promo">
            <a:hlinkClick r:id="" action="ppaction://media"/>
            <a:extLst>
              <a:ext uri="{FF2B5EF4-FFF2-40B4-BE49-F238E27FC236}">
                <a16:creationId xmlns:a16="http://schemas.microsoft.com/office/drawing/2014/main" id="{506F527D-9B77-B7C8-031E-23A9F1B78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49988" y="0"/>
            <a:ext cx="5786437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0690" y="3271147"/>
            <a:ext cx="13440051" cy="6199127"/>
            <a:chOff x="0" y="0"/>
            <a:chExt cx="3539766" cy="16326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39766" cy="1632692"/>
            </a:xfrm>
            <a:custGeom>
              <a:avLst/>
              <a:gdLst/>
              <a:ahLst/>
              <a:cxnLst/>
              <a:rect l="l" t="t" r="r" b="b"/>
              <a:pathLst>
                <a:path w="3539766" h="1632692">
                  <a:moveTo>
                    <a:pt x="29378" y="0"/>
                  </a:moveTo>
                  <a:lnTo>
                    <a:pt x="3510389" y="0"/>
                  </a:lnTo>
                  <a:cubicBezTo>
                    <a:pt x="3518180" y="0"/>
                    <a:pt x="3525653" y="3095"/>
                    <a:pt x="3531162" y="8605"/>
                  </a:cubicBezTo>
                  <a:cubicBezTo>
                    <a:pt x="3536671" y="14114"/>
                    <a:pt x="3539766" y="21586"/>
                    <a:pt x="3539766" y="29378"/>
                  </a:cubicBezTo>
                  <a:lnTo>
                    <a:pt x="3539766" y="1603314"/>
                  </a:lnTo>
                  <a:cubicBezTo>
                    <a:pt x="3539766" y="1611106"/>
                    <a:pt x="3536671" y="1618578"/>
                    <a:pt x="3531162" y="1624087"/>
                  </a:cubicBezTo>
                  <a:cubicBezTo>
                    <a:pt x="3525653" y="1629597"/>
                    <a:pt x="3518180" y="1632692"/>
                    <a:pt x="3510389" y="1632692"/>
                  </a:cubicBezTo>
                  <a:lnTo>
                    <a:pt x="29378" y="1632692"/>
                  </a:lnTo>
                  <a:cubicBezTo>
                    <a:pt x="21586" y="1632692"/>
                    <a:pt x="14114" y="1629597"/>
                    <a:pt x="8605" y="1624087"/>
                  </a:cubicBezTo>
                  <a:cubicBezTo>
                    <a:pt x="3095" y="1618578"/>
                    <a:pt x="0" y="1611106"/>
                    <a:pt x="0" y="1603314"/>
                  </a:cubicBezTo>
                  <a:lnTo>
                    <a:pt x="0" y="29378"/>
                  </a:lnTo>
                  <a:cubicBezTo>
                    <a:pt x="0" y="21586"/>
                    <a:pt x="3095" y="14114"/>
                    <a:pt x="8605" y="8605"/>
                  </a:cubicBezTo>
                  <a:cubicBezTo>
                    <a:pt x="14114" y="3095"/>
                    <a:pt x="21586" y="0"/>
                    <a:pt x="2937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39766" cy="1670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108912" y="827640"/>
            <a:ext cx="6351026" cy="116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656054" y="3271147"/>
            <a:ext cx="5882503" cy="6199127"/>
          </a:xfrm>
          <a:custGeom>
            <a:avLst/>
            <a:gdLst/>
            <a:ahLst/>
            <a:cxnLst/>
            <a:rect l="l" t="t" r="r" b="b"/>
            <a:pathLst>
              <a:path w="5882503" h="6199127">
                <a:moveTo>
                  <a:pt x="0" y="0"/>
                </a:moveTo>
                <a:lnTo>
                  <a:pt x="5882503" y="0"/>
                </a:lnTo>
                <a:lnTo>
                  <a:pt x="5882503" y="6199127"/>
                </a:lnTo>
                <a:lnTo>
                  <a:pt x="0" y="6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1" r="-26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594014" y="3591644"/>
            <a:ext cx="12665286" cy="618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0566" lvl="1" indent="-420283" algn="just">
              <a:lnSpc>
                <a:spcPts val="5450"/>
              </a:lnSpc>
              <a:buFont typeface="Arial"/>
              <a:buChar char="•"/>
            </a:pPr>
            <a:r>
              <a:rPr lang="en-US" sz="3893">
                <a:solidFill>
                  <a:srgbClr val="43A5FF"/>
                </a:solidFill>
                <a:latin typeface="Poppins Medium"/>
              </a:rPr>
              <a:t>AquaSave App</a:t>
            </a:r>
            <a:r>
              <a:rPr lang="en-US" sz="3893">
                <a:solidFill>
                  <a:srgbClr val="000000"/>
                </a:solidFill>
                <a:latin typeface="Poppins Medium"/>
              </a:rPr>
              <a:t> is a groundbreaking initiative aimed at </a:t>
            </a:r>
            <a:r>
              <a:rPr lang="en-US" sz="3893">
                <a:solidFill>
                  <a:srgbClr val="43A5FF"/>
                </a:solidFill>
                <a:latin typeface="Poppins Medium"/>
              </a:rPr>
              <a:t>revolutionizing water conservation</a:t>
            </a:r>
            <a:r>
              <a:rPr lang="en-US" sz="3893">
                <a:solidFill>
                  <a:srgbClr val="000000"/>
                </a:solidFill>
                <a:latin typeface="Poppins Medium"/>
              </a:rPr>
              <a:t> through </a:t>
            </a:r>
            <a:r>
              <a:rPr lang="en-US" sz="3893">
                <a:solidFill>
                  <a:srgbClr val="43A5FF"/>
                </a:solidFill>
                <a:latin typeface="Poppins Medium"/>
              </a:rPr>
              <a:t>innovative digital solutions.</a:t>
            </a:r>
          </a:p>
          <a:p>
            <a:pPr algn="just">
              <a:lnSpc>
                <a:spcPts val="5450"/>
              </a:lnSpc>
            </a:pPr>
            <a:endParaRPr lang="en-US" sz="3893">
              <a:solidFill>
                <a:srgbClr val="43A5FF"/>
              </a:solidFill>
              <a:latin typeface="Poppins Medium"/>
            </a:endParaRPr>
          </a:p>
          <a:p>
            <a:pPr marL="840566" lvl="1" indent="-420283" algn="just">
              <a:lnSpc>
                <a:spcPts val="5450"/>
              </a:lnSpc>
              <a:buFont typeface="Arial"/>
              <a:buChar char="•"/>
            </a:pPr>
            <a:r>
              <a:rPr lang="en-US" sz="3893">
                <a:solidFill>
                  <a:srgbClr val="000000"/>
                </a:solidFill>
                <a:latin typeface="Poppins Medium"/>
              </a:rPr>
              <a:t>Our </a:t>
            </a:r>
            <a:r>
              <a:rPr lang="en-US" sz="3893">
                <a:solidFill>
                  <a:srgbClr val="43A5FF"/>
                </a:solidFill>
                <a:latin typeface="Poppins Medium"/>
              </a:rPr>
              <a:t>mobile app</a:t>
            </a:r>
            <a:r>
              <a:rPr lang="en-US" sz="3893">
                <a:solidFill>
                  <a:srgbClr val="000000"/>
                </a:solidFill>
                <a:latin typeface="Poppins Medium"/>
              </a:rPr>
              <a:t> and </a:t>
            </a:r>
            <a:r>
              <a:rPr lang="en-US" sz="3893">
                <a:solidFill>
                  <a:srgbClr val="43A5FF"/>
                </a:solidFill>
                <a:latin typeface="Poppins Medium"/>
              </a:rPr>
              <a:t>website</a:t>
            </a:r>
            <a:r>
              <a:rPr lang="en-US" sz="3893">
                <a:solidFill>
                  <a:srgbClr val="000000"/>
                </a:solidFill>
                <a:latin typeface="Poppins Medium"/>
              </a:rPr>
              <a:t> empower users to track, manage, and reduce their </a:t>
            </a:r>
            <a:r>
              <a:rPr lang="en-US" sz="3893">
                <a:solidFill>
                  <a:srgbClr val="43A5FF"/>
                </a:solidFill>
                <a:latin typeface="Poppins Medium"/>
              </a:rPr>
              <a:t>water footprint</a:t>
            </a:r>
            <a:r>
              <a:rPr lang="en-US" sz="3893">
                <a:solidFill>
                  <a:srgbClr val="000000"/>
                </a:solidFill>
                <a:latin typeface="Poppins Medium"/>
              </a:rPr>
              <a:t>, fostering a sustainable and eco-conscious approach to </a:t>
            </a:r>
            <a:r>
              <a:rPr lang="en-US" sz="3893">
                <a:solidFill>
                  <a:srgbClr val="43A5FF"/>
                </a:solidFill>
                <a:latin typeface="Poppins Medium"/>
              </a:rPr>
              <a:t>water usage.</a:t>
            </a:r>
          </a:p>
          <a:p>
            <a:pPr algn="just">
              <a:lnSpc>
                <a:spcPts val="5450"/>
              </a:lnSpc>
            </a:pPr>
            <a:endParaRPr lang="en-US" sz="3893">
              <a:solidFill>
                <a:srgbClr val="43A5FF"/>
              </a:solidFill>
              <a:latin typeface="Poppins Medium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689515" y="0"/>
            <a:ext cx="1598485" cy="1598485"/>
          </a:xfrm>
          <a:custGeom>
            <a:avLst/>
            <a:gdLst/>
            <a:ahLst/>
            <a:cxnLst/>
            <a:rect l="l" t="t" r="r" b="b"/>
            <a:pathLst>
              <a:path w="1598485" h="1598485">
                <a:moveTo>
                  <a:pt x="0" y="0"/>
                </a:moveTo>
                <a:lnTo>
                  <a:pt x="1598485" y="0"/>
                </a:lnTo>
                <a:lnTo>
                  <a:pt x="1598485" y="1598485"/>
                </a:lnTo>
                <a:lnTo>
                  <a:pt x="0" y="15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11188"/>
            <a:ext cx="12147001" cy="755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848" lvl="1" indent="-419924">
              <a:lnSpc>
                <a:spcPts val="5445"/>
              </a:lnSpc>
              <a:buFont typeface="Arial"/>
              <a:buChar char="•"/>
            </a:pPr>
            <a:r>
              <a:rPr lang="en-US" sz="3889">
                <a:solidFill>
                  <a:srgbClr val="323232"/>
                </a:solidFill>
                <a:latin typeface="Poppins Medium"/>
              </a:rPr>
              <a:t>Increase </a:t>
            </a:r>
            <a:r>
              <a:rPr lang="en-US" sz="3889">
                <a:solidFill>
                  <a:srgbClr val="43A5FF"/>
                </a:solidFill>
                <a:latin typeface="Poppins Medium"/>
              </a:rPr>
              <a:t>water footprint awareness. </a:t>
            </a:r>
          </a:p>
          <a:p>
            <a:pPr marL="839848" lvl="1" indent="-419924">
              <a:lnSpc>
                <a:spcPts val="5445"/>
              </a:lnSpc>
              <a:buFont typeface="Arial"/>
              <a:buChar char="•"/>
            </a:pPr>
            <a:r>
              <a:rPr lang="en-US" sz="3889">
                <a:solidFill>
                  <a:srgbClr val="323232"/>
                </a:solidFill>
                <a:latin typeface="Poppins Medium"/>
              </a:rPr>
              <a:t>Encourage behavioral change for </a:t>
            </a:r>
            <a:r>
              <a:rPr lang="en-US" sz="3889">
                <a:solidFill>
                  <a:srgbClr val="43A5FF"/>
                </a:solidFill>
                <a:latin typeface="Poppins Medium"/>
              </a:rPr>
              <a:t>water conservation. </a:t>
            </a:r>
          </a:p>
          <a:p>
            <a:pPr marL="839848" lvl="1" indent="-419924">
              <a:lnSpc>
                <a:spcPts val="5445"/>
              </a:lnSpc>
              <a:buFont typeface="Arial"/>
              <a:buChar char="•"/>
            </a:pPr>
            <a:r>
              <a:rPr lang="en-US" sz="3889">
                <a:solidFill>
                  <a:srgbClr val="323232"/>
                </a:solidFill>
                <a:latin typeface="Poppins Medium"/>
              </a:rPr>
              <a:t>Provide tools for users to </a:t>
            </a:r>
            <a:r>
              <a:rPr lang="en-US" sz="3889">
                <a:solidFill>
                  <a:srgbClr val="43A5FF"/>
                </a:solidFill>
                <a:latin typeface="Poppins Medium"/>
              </a:rPr>
              <a:t>track </a:t>
            </a:r>
            <a:r>
              <a:rPr lang="en-US" sz="3889">
                <a:solidFill>
                  <a:srgbClr val="000000"/>
                </a:solidFill>
                <a:latin typeface="Poppins Medium"/>
              </a:rPr>
              <a:t>and</a:t>
            </a:r>
            <a:r>
              <a:rPr lang="en-US" sz="3889">
                <a:solidFill>
                  <a:srgbClr val="43A5FF"/>
                </a:solidFill>
                <a:latin typeface="Poppins Medium"/>
              </a:rPr>
              <a:t> manage</a:t>
            </a:r>
            <a:r>
              <a:rPr lang="en-US" sz="3889">
                <a:solidFill>
                  <a:srgbClr val="323232"/>
                </a:solidFill>
                <a:latin typeface="Poppins Medium"/>
              </a:rPr>
              <a:t> water consumption. </a:t>
            </a:r>
          </a:p>
          <a:p>
            <a:pPr marL="839848" lvl="1" indent="-419924">
              <a:lnSpc>
                <a:spcPts val="5445"/>
              </a:lnSpc>
              <a:buFont typeface="Arial"/>
              <a:buChar char="•"/>
            </a:pPr>
            <a:r>
              <a:rPr lang="en-US" sz="3889">
                <a:solidFill>
                  <a:srgbClr val="323232"/>
                </a:solidFill>
                <a:latin typeface="Poppins Medium"/>
              </a:rPr>
              <a:t>Utilize</a:t>
            </a:r>
            <a:r>
              <a:rPr lang="en-US" sz="3889">
                <a:solidFill>
                  <a:srgbClr val="43A5FF"/>
                </a:solidFill>
                <a:latin typeface="Poppins Medium"/>
              </a:rPr>
              <a:t> real-time data</a:t>
            </a:r>
            <a:r>
              <a:rPr lang="en-US" sz="3889">
                <a:solidFill>
                  <a:srgbClr val="323232"/>
                </a:solidFill>
                <a:latin typeface="Poppins Medium"/>
              </a:rPr>
              <a:t> for insights into water usage patterns. </a:t>
            </a:r>
          </a:p>
          <a:p>
            <a:pPr marL="839848" lvl="1" indent="-419924">
              <a:lnSpc>
                <a:spcPts val="5445"/>
              </a:lnSpc>
              <a:buFont typeface="Arial"/>
              <a:buChar char="•"/>
            </a:pPr>
            <a:r>
              <a:rPr lang="en-US" sz="3889">
                <a:solidFill>
                  <a:srgbClr val="323232"/>
                </a:solidFill>
                <a:latin typeface="Poppins Medium"/>
              </a:rPr>
              <a:t>Facilitate </a:t>
            </a:r>
            <a:r>
              <a:rPr lang="en-US" sz="3889">
                <a:solidFill>
                  <a:srgbClr val="43A5FF"/>
                </a:solidFill>
                <a:latin typeface="Poppins Medium"/>
              </a:rPr>
              <a:t>community engagement</a:t>
            </a:r>
            <a:r>
              <a:rPr lang="en-US" sz="3889">
                <a:solidFill>
                  <a:srgbClr val="323232"/>
                </a:solidFill>
                <a:latin typeface="Poppins Medium"/>
              </a:rPr>
              <a:t> and </a:t>
            </a:r>
            <a:r>
              <a:rPr lang="en-US" sz="3889">
                <a:solidFill>
                  <a:srgbClr val="43A5FF"/>
                </a:solidFill>
                <a:latin typeface="Poppins Medium"/>
              </a:rPr>
              <a:t>discussions</a:t>
            </a:r>
            <a:r>
              <a:rPr lang="en-US" sz="3889">
                <a:solidFill>
                  <a:srgbClr val="323232"/>
                </a:solidFill>
                <a:latin typeface="Poppins Medium"/>
              </a:rPr>
              <a:t> on water conservation. </a:t>
            </a:r>
          </a:p>
          <a:p>
            <a:pPr marL="839848" lvl="1" indent="-419924">
              <a:lnSpc>
                <a:spcPts val="5445"/>
              </a:lnSpc>
              <a:buFont typeface="Arial"/>
              <a:buChar char="•"/>
            </a:pPr>
            <a:r>
              <a:rPr lang="en-US" sz="3889">
                <a:solidFill>
                  <a:srgbClr val="323232"/>
                </a:solidFill>
                <a:latin typeface="Poppins Medium"/>
              </a:rPr>
              <a:t>Gather </a:t>
            </a:r>
            <a:r>
              <a:rPr lang="en-US" sz="3889">
                <a:solidFill>
                  <a:srgbClr val="43A5FF"/>
                </a:solidFill>
                <a:latin typeface="Poppins Medium"/>
              </a:rPr>
              <a:t>user feedback</a:t>
            </a:r>
            <a:r>
              <a:rPr lang="en-US" sz="3889">
                <a:solidFill>
                  <a:srgbClr val="323232"/>
                </a:solidFill>
                <a:latin typeface="Poppins Medium"/>
              </a:rPr>
              <a:t> for continuous improvement. </a:t>
            </a:r>
          </a:p>
        </p:txBody>
      </p:sp>
      <p:sp>
        <p:nvSpPr>
          <p:cNvPr id="3" name="Freeform 3"/>
          <p:cNvSpPr/>
          <p:nvPr/>
        </p:nvSpPr>
        <p:spPr>
          <a:xfrm rot="1917944">
            <a:off x="12605405" y="4211941"/>
            <a:ext cx="7936260" cy="7936260"/>
          </a:xfrm>
          <a:custGeom>
            <a:avLst/>
            <a:gdLst/>
            <a:ahLst/>
            <a:cxnLst/>
            <a:rect l="l" t="t" r="r" b="b"/>
            <a:pathLst>
              <a:path w="7936260" h="7936260">
                <a:moveTo>
                  <a:pt x="0" y="0"/>
                </a:moveTo>
                <a:lnTo>
                  <a:pt x="7936261" y="0"/>
                </a:lnTo>
                <a:lnTo>
                  <a:pt x="7936261" y="7936260"/>
                </a:lnTo>
                <a:lnTo>
                  <a:pt x="0" y="7936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066800"/>
            <a:ext cx="11931140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5"/>
              </a:lnSpc>
            </a:pPr>
            <a:r>
              <a:rPr lang="en-US" sz="6500">
                <a:solidFill>
                  <a:srgbClr val="43A5FF"/>
                </a:solidFill>
                <a:latin typeface="Poppins Bold"/>
              </a:rPr>
              <a:t>OBJECTIVES</a:t>
            </a:r>
          </a:p>
        </p:txBody>
      </p:sp>
      <p:sp>
        <p:nvSpPr>
          <p:cNvPr id="5" name="Freeform 5"/>
          <p:cNvSpPr/>
          <p:nvPr/>
        </p:nvSpPr>
        <p:spPr>
          <a:xfrm>
            <a:off x="16718090" y="0"/>
            <a:ext cx="1598485" cy="1598485"/>
          </a:xfrm>
          <a:custGeom>
            <a:avLst/>
            <a:gdLst/>
            <a:ahLst/>
            <a:cxnLst/>
            <a:rect l="l" t="t" r="r" b="b"/>
            <a:pathLst>
              <a:path w="1598485" h="1598485">
                <a:moveTo>
                  <a:pt x="0" y="0"/>
                </a:moveTo>
                <a:lnTo>
                  <a:pt x="1598485" y="0"/>
                </a:lnTo>
                <a:lnTo>
                  <a:pt x="1598485" y="1598485"/>
                </a:lnTo>
                <a:lnTo>
                  <a:pt x="0" y="1598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330" y="0"/>
            <a:ext cx="4618653" cy="10287000"/>
          </a:xfrm>
          <a:custGeom>
            <a:avLst/>
            <a:gdLst/>
            <a:ahLst/>
            <a:cxnLst/>
            <a:rect l="l" t="t" r="r" b="b"/>
            <a:pathLst>
              <a:path w="4618653" h="10287000">
                <a:moveTo>
                  <a:pt x="0" y="0"/>
                </a:moveTo>
                <a:lnTo>
                  <a:pt x="4618653" y="0"/>
                </a:lnTo>
                <a:lnTo>
                  <a:pt x="46186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670758" y="0"/>
            <a:ext cx="4636148" cy="10287000"/>
          </a:xfrm>
          <a:custGeom>
            <a:avLst/>
            <a:gdLst/>
            <a:ahLst/>
            <a:cxnLst/>
            <a:rect l="l" t="t" r="r" b="b"/>
            <a:pathLst>
              <a:path w="4636148" h="10287000">
                <a:moveTo>
                  <a:pt x="0" y="0"/>
                </a:moveTo>
                <a:lnTo>
                  <a:pt x="4636148" y="0"/>
                </a:lnTo>
                <a:lnTo>
                  <a:pt x="46361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618681" y="0"/>
            <a:ext cx="4640619" cy="10287000"/>
          </a:xfrm>
          <a:custGeom>
            <a:avLst/>
            <a:gdLst/>
            <a:ahLst/>
            <a:cxnLst/>
            <a:rect l="l" t="t" r="r" b="b"/>
            <a:pathLst>
              <a:path w="4640619" h="10287000">
                <a:moveTo>
                  <a:pt x="0" y="0"/>
                </a:moveTo>
                <a:lnTo>
                  <a:pt x="4640619" y="0"/>
                </a:lnTo>
                <a:lnTo>
                  <a:pt x="46406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89857"/>
            <a:ext cx="4636827" cy="9190653"/>
          </a:xfrm>
          <a:custGeom>
            <a:avLst/>
            <a:gdLst/>
            <a:ahLst/>
            <a:cxnLst/>
            <a:rect l="l" t="t" r="r" b="b"/>
            <a:pathLst>
              <a:path w="4636827" h="9190653">
                <a:moveTo>
                  <a:pt x="0" y="0"/>
                </a:moveTo>
                <a:lnTo>
                  <a:pt x="4636827" y="0"/>
                </a:lnTo>
                <a:lnTo>
                  <a:pt x="4636827" y="9190653"/>
                </a:lnTo>
                <a:lnTo>
                  <a:pt x="0" y="919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29" b="-65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31359" y="489857"/>
            <a:ext cx="4625283" cy="9190653"/>
          </a:xfrm>
          <a:custGeom>
            <a:avLst/>
            <a:gdLst/>
            <a:ahLst/>
            <a:cxnLst/>
            <a:rect l="l" t="t" r="r" b="b"/>
            <a:pathLst>
              <a:path w="4625283" h="9190653">
                <a:moveTo>
                  <a:pt x="0" y="0"/>
                </a:moveTo>
                <a:lnTo>
                  <a:pt x="4625282" y="0"/>
                </a:lnTo>
                <a:lnTo>
                  <a:pt x="4625282" y="9190653"/>
                </a:lnTo>
                <a:lnTo>
                  <a:pt x="0" y="919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329" b="-65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618691" y="489857"/>
            <a:ext cx="4627633" cy="9190653"/>
          </a:xfrm>
          <a:custGeom>
            <a:avLst/>
            <a:gdLst/>
            <a:ahLst/>
            <a:cxnLst/>
            <a:rect l="l" t="t" r="r" b="b"/>
            <a:pathLst>
              <a:path w="4627633" h="9190653">
                <a:moveTo>
                  <a:pt x="0" y="0"/>
                </a:moveTo>
                <a:lnTo>
                  <a:pt x="4627633" y="0"/>
                </a:lnTo>
                <a:lnTo>
                  <a:pt x="4627633" y="9190653"/>
                </a:lnTo>
                <a:lnTo>
                  <a:pt x="0" y="9190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329" b="-6598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7056" y="11024"/>
            <a:ext cx="4630536" cy="10287000"/>
          </a:xfrm>
          <a:custGeom>
            <a:avLst/>
            <a:gdLst/>
            <a:ahLst/>
            <a:cxnLst/>
            <a:rect l="l" t="t" r="r" b="b"/>
            <a:pathLst>
              <a:path w="4630536" h="10287000">
                <a:moveTo>
                  <a:pt x="0" y="0"/>
                </a:moveTo>
                <a:lnTo>
                  <a:pt x="4630536" y="0"/>
                </a:lnTo>
                <a:lnTo>
                  <a:pt x="46305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28692" y="0"/>
            <a:ext cx="4630615" cy="10287000"/>
          </a:xfrm>
          <a:custGeom>
            <a:avLst/>
            <a:gdLst/>
            <a:ahLst/>
            <a:cxnLst/>
            <a:rect l="l" t="t" r="r" b="b"/>
            <a:pathLst>
              <a:path w="4630615" h="10287000">
                <a:moveTo>
                  <a:pt x="0" y="0"/>
                </a:moveTo>
                <a:lnTo>
                  <a:pt x="4630616" y="0"/>
                </a:lnTo>
                <a:lnTo>
                  <a:pt x="46306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639492" y="0"/>
            <a:ext cx="4619808" cy="10298024"/>
          </a:xfrm>
          <a:custGeom>
            <a:avLst/>
            <a:gdLst/>
            <a:ahLst/>
            <a:cxnLst/>
            <a:rect l="l" t="t" r="r" b="b"/>
            <a:pathLst>
              <a:path w="4619808" h="10298024">
                <a:moveTo>
                  <a:pt x="0" y="0"/>
                </a:moveTo>
                <a:lnTo>
                  <a:pt x="4619808" y="0"/>
                </a:lnTo>
                <a:lnTo>
                  <a:pt x="4619808" y="10298024"/>
                </a:lnTo>
                <a:lnTo>
                  <a:pt x="0" y="10298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A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3184"/>
            <a:ext cx="4629992" cy="9167327"/>
          </a:xfrm>
          <a:custGeom>
            <a:avLst/>
            <a:gdLst/>
            <a:ahLst/>
            <a:cxnLst/>
            <a:rect l="l" t="t" r="r" b="b"/>
            <a:pathLst>
              <a:path w="4629992" h="9167327">
                <a:moveTo>
                  <a:pt x="0" y="0"/>
                </a:moveTo>
                <a:lnTo>
                  <a:pt x="4629992" y="0"/>
                </a:lnTo>
                <a:lnTo>
                  <a:pt x="4629992" y="9167326"/>
                </a:lnTo>
                <a:lnTo>
                  <a:pt x="0" y="9167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97" b="-661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273542" y="513184"/>
            <a:ext cx="11417895" cy="9167327"/>
            <a:chOff x="0" y="0"/>
            <a:chExt cx="7467600" cy="5995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946" r="-9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319</Words>
  <Application>Microsoft Office PowerPoint</Application>
  <PresentationFormat>Custom</PresentationFormat>
  <Paragraphs>67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Poppins Bold</vt:lpstr>
      <vt:lpstr>Archivo Narrow Bold</vt:lpstr>
      <vt:lpstr>Times New Roman Bold</vt:lpstr>
      <vt:lpstr>Times New Roman</vt:lpstr>
      <vt:lpstr>Poppins Medium</vt:lpstr>
      <vt:lpstr>Calibri</vt:lpstr>
      <vt:lpstr>Arial</vt:lpstr>
      <vt:lpstr>Archivo Narrow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AquaSave_VR</dc:title>
  <cp:lastModifiedBy>Vikram Raja S</cp:lastModifiedBy>
  <cp:revision>6</cp:revision>
  <dcterms:created xsi:type="dcterms:W3CDTF">2006-08-16T00:00:00Z</dcterms:created>
  <dcterms:modified xsi:type="dcterms:W3CDTF">2024-05-03T04:36:30Z</dcterms:modified>
  <dc:identifier>DAF4pXSn5o4</dc:identifier>
</cp:coreProperties>
</file>